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84" r:id="rId5"/>
    <p:sldId id="287" r:id="rId6"/>
    <p:sldId id="266" r:id="rId7"/>
    <p:sldId id="285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6" r:id="rId18"/>
    <p:sldId id="280" r:id="rId19"/>
    <p:sldId id="281" r:id="rId20"/>
    <p:sldId id="282" r:id="rId21"/>
    <p:sldId id="283" r:id="rId2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06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8379" autoAdjust="0"/>
    <p:restoredTop sz="94624" autoAdjust="0"/>
  </p:normalViewPr>
  <p:slideViewPr>
    <p:cSldViewPr>
      <p:cViewPr varScale="1">
        <p:scale>
          <a:sx n="108" d="100"/>
          <a:sy n="108" d="100"/>
        </p:scale>
        <p:origin x="13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F39BA-F532-42A8-A706-967FF919A534}" type="datetimeFigureOut">
              <a:rPr lang="sv-SE" smtClean="0"/>
              <a:pPr/>
              <a:t>2019-12-04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FCFE8-6182-4B65-994C-CDCF1113728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A78D8-E680-44A9-8D56-DA221107DA48}" type="datetimeFigureOut">
              <a:rPr lang="sv-SE" smtClean="0"/>
              <a:pPr/>
              <a:t>2019-12-04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2DE1D-C018-4A7F-83C1-B13749DAC1C4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22F0C-5209-45E9-B581-F6ECE602A5F4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50456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22F0C-5209-45E9-B581-F6ECE602A5F4}" type="slidenum">
              <a:rPr lang="sv-SE" smtClean="0"/>
              <a:pPr/>
              <a:t>15</a:t>
            </a:fld>
            <a:endParaRPr lang="sv-SE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50456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22F0C-5209-45E9-B581-F6ECE602A5F4}" type="slidenum">
              <a:rPr lang="sv-SE" smtClean="0"/>
              <a:pPr/>
              <a:t>16</a:t>
            </a:fld>
            <a:endParaRPr lang="sv-SE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50456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22F0C-5209-45E9-B581-F6ECE602A5F4}" type="slidenum">
              <a:rPr lang="sv-SE" smtClean="0"/>
              <a:pPr/>
              <a:t>17</a:t>
            </a:fld>
            <a:endParaRPr lang="sv-SE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50456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22F0C-5209-45E9-B581-F6ECE602A5F4}" type="slidenum">
              <a:rPr lang="sv-SE" smtClean="0"/>
              <a:pPr/>
              <a:t>18</a:t>
            </a:fld>
            <a:endParaRPr lang="sv-SE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5045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22F0C-5209-45E9-B581-F6ECE602A5F4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5045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22F0C-5209-45E9-B581-F6ECE602A5F4}" type="slidenum">
              <a:rPr lang="sv-SE" smtClean="0"/>
              <a:pPr/>
              <a:t>7</a:t>
            </a:fld>
            <a:endParaRPr lang="sv-SE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5045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22F0C-5209-45E9-B581-F6ECE602A5F4}" type="slidenum">
              <a:rPr lang="sv-SE" smtClean="0"/>
              <a:pPr/>
              <a:t>8</a:t>
            </a:fld>
            <a:endParaRPr lang="sv-SE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5045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22F0C-5209-45E9-B581-F6ECE602A5F4}" type="slidenum">
              <a:rPr lang="sv-SE" smtClean="0"/>
              <a:pPr/>
              <a:t>9</a:t>
            </a:fld>
            <a:endParaRPr lang="sv-SE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5045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22F0C-5209-45E9-B581-F6ECE602A5F4}" type="slidenum">
              <a:rPr lang="sv-SE" smtClean="0"/>
              <a:pPr/>
              <a:t>10</a:t>
            </a:fld>
            <a:endParaRPr lang="sv-SE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5045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22F0C-5209-45E9-B581-F6ECE602A5F4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5045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22F0C-5209-45E9-B581-F6ECE602A5F4}" type="slidenum">
              <a:rPr lang="sv-SE" smtClean="0"/>
              <a:pPr/>
              <a:t>12</a:t>
            </a:fld>
            <a:endParaRPr lang="sv-SE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5045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22F0C-5209-45E9-B581-F6ECE602A5F4}" type="slidenum">
              <a:rPr lang="sv-SE" smtClean="0"/>
              <a:pPr/>
              <a:t>13</a:t>
            </a:fld>
            <a:endParaRPr lang="sv-SE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5045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2016-01-28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D5F7-2FB9-4DE3-BC1D-25DD1CD2FD5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2016-01-28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D5F7-2FB9-4DE3-BC1D-25DD1CD2FD5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2016-01-28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D5F7-2FB9-4DE3-BC1D-25DD1CD2FD5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7371" y="-1"/>
            <a:ext cx="8788727" cy="10001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5"/>
          </p:nvPr>
        </p:nvSpPr>
        <p:spPr>
          <a:xfrm>
            <a:off x="169863" y="923925"/>
            <a:ext cx="8785225" cy="59055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>
                <a:latin typeface="Calibri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285571" y="1806574"/>
            <a:ext cx="3340800" cy="3816000"/>
          </a:xfrm>
        </p:spPr>
        <p:txBody>
          <a:bodyPr/>
          <a:lstStyle>
            <a:lvl1pPr>
              <a:defRPr sz="1600"/>
            </a:lvl1pPr>
          </a:lstStyle>
          <a:p>
            <a:r>
              <a:rPr lang="sv-SE"/>
              <a:t>Dra bilden till platshållaren eller klicka på ikonen för att lägga till den</a:t>
            </a:r>
            <a:endParaRPr lang="en-US" dirty="0"/>
          </a:p>
        </p:txBody>
      </p:sp>
      <p:sp>
        <p:nvSpPr>
          <p:cNvPr id="12" name="Platshållare för innehåll 11"/>
          <p:cNvSpPr>
            <a:spLocks noGrp="1"/>
          </p:cNvSpPr>
          <p:nvPr>
            <p:ph sz="quarter" idx="14"/>
          </p:nvPr>
        </p:nvSpPr>
        <p:spPr>
          <a:xfrm>
            <a:off x="3686175" y="1734687"/>
            <a:ext cx="5270050" cy="3885064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2016-01-28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3DA6-21B4-4178-A64E-549B1B1972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674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2016-01-28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D5F7-2FB9-4DE3-BC1D-25DD1CD2FD5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2016-01-28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D5F7-2FB9-4DE3-BC1D-25DD1CD2FD5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2016-01-28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D5F7-2FB9-4DE3-BC1D-25DD1CD2FD5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2016-01-28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D5F7-2FB9-4DE3-BC1D-25DD1CD2FD5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2016-01-28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D5F7-2FB9-4DE3-BC1D-25DD1CD2FD5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2016-01-28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D5F7-2FB9-4DE3-BC1D-25DD1CD2FD5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2016-01-28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D5F7-2FB9-4DE3-BC1D-25DD1CD2FD5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2016-01-28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D5F7-2FB9-4DE3-BC1D-25DD1CD2FD5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2016-01-28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2D5F7-2FB9-4DE3-BC1D-25DD1CD2FD56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v-SE" sz="5400" b="1" dirty="0">
                <a:solidFill>
                  <a:schemeClr val="bg1"/>
                </a:solidFill>
              </a:rPr>
              <a:t> </a:t>
            </a:r>
            <a:br>
              <a:rPr lang="sv-SE" sz="5400" b="1" dirty="0">
                <a:solidFill>
                  <a:schemeClr val="bg1"/>
                </a:solidFill>
              </a:rPr>
            </a:br>
            <a:r>
              <a:rPr lang="sv-SE" sz="4000" b="1" dirty="0">
                <a:solidFill>
                  <a:srgbClr val="0070C0"/>
                </a:solidFill>
              </a:rPr>
              <a:t>SBU Båtklubbsförsäkring 2020</a:t>
            </a:r>
            <a:br>
              <a:rPr lang="sv-SE" sz="5400" b="1" noProof="0" dirty="0">
                <a:solidFill>
                  <a:schemeClr val="bg1"/>
                </a:solidFill>
              </a:rPr>
            </a:br>
            <a:endParaRPr lang="sv-SE" sz="5400" b="1" noProof="0" dirty="0">
              <a:solidFill>
                <a:schemeClr val="bg1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0" y="5589240"/>
            <a:ext cx="9144000" cy="1268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939863"/>
            <a:ext cx="2671644" cy="49587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5805264"/>
            <a:ext cx="4968552" cy="818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62659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"/>
          <p:cNvSpPr txBox="1">
            <a:spLocks/>
          </p:cNvSpPr>
          <p:nvPr/>
        </p:nvSpPr>
        <p:spPr>
          <a:xfrm>
            <a:off x="179512" y="161344"/>
            <a:ext cx="8788727" cy="1000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4000" dirty="0">
              <a:solidFill>
                <a:srgbClr val="10069F"/>
              </a:solidFill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093296"/>
            <a:ext cx="2671644" cy="495873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7956376" y="5949280"/>
            <a:ext cx="999722" cy="6398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251520" y="1196752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323528" y="2059687"/>
            <a:ext cx="4104456" cy="3231654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400" b="1" u="sng" dirty="0">
                <a:solidFill>
                  <a:schemeClr val="bg1"/>
                </a:solidFill>
              </a:rPr>
              <a:t>Förmögenhetsbrott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Förmögenhetsförlust som klubbmedlem, styrelseledamot eller funktionär åsamkar klubben genom förmögenhetsbrott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 Exempel på brott som kan ersättas är stöld, förskingring och bedrägeri.</a:t>
            </a:r>
          </a:p>
        </p:txBody>
      </p:sp>
      <p:pic>
        <p:nvPicPr>
          <p:cNvPr id="13" name="Bildobjekt 1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5949280"/>
            <a:ext cx="5210175" cy="85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ruta 11"/>
          <p:cNvSpPr txBox="1"/>
          <p:nvPr/>
        </p:nvSpPr>
        <p:spPr>
          <a:xfrm>
            <a:off x="4644008" y="3242592"/>
            <a:ext cx="4104456" cy="861774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Försäkringsbelopp 2 </a:t>
            </a:r>
            <a:r>
              <a:rPr lang="sv-SE" sz="2000" dirty="0" err="1">
                <a:solidFill>
                  <a:schemeClr val="bg1"/>
                </a:solidFill>
              </a:rPr>
              <a:t>pbb</a:t>
            </a:r>
            <a:endParaRPr lang="sv-SE" sz="2000" dirty="0">
              <a:solidFill>
                <a:schemeClr val="bg1"/>
              </a:solidFill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Självrisk 20 % av </a:t>
            </a:r>
            <a:r>
              <a:rPr lang="sv-SE" sz="2000" dirty="0" err="1">
                <a:solidFill>
                  <a:schemeClr val="bg1"/>
                </a:solidFill>
              </a:rPr>
              <a:t>pbb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15" name="Rektangel 8"/>
          <p:cNvSpPr/>
          <p:nvPr/>
        </p:nvSpPr>
        <p:spPr>
          <a:xfrm>
            <a:off x="323528" y="188640"/>
            <a:ext cx="84249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/>
              <a:t>Grundförsäkringen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60648"/>
            <a:ext cx="720080" cy="7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83415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"/>
          <p:cNvSpPr txBox="1">
            <a:spLocks/>
          </p:cNvSpPr>
          <p:nvPr/>
        </p:nvSpPr>
        <p:spPr>
          <a:xfrm>
            <a:off x="179512" y="161344"/>
            <a:ext cx="8788727" cy="1000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4000" dirty="0">
              <a:solidFill>
                <a:srgbClr val="10069F"/>
              </a:solidFill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093296"/>
            <a:ext cx="2671644" cy="495873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7956376" y="5949280"/>
            <a:ext cx="999722" cy="6398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251520" y="1196752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323528" y="1674971"/>
            <a:ext cx="4104456" cy="4001095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400" b="1" u="sng" dirty="0">
                <a:solidFill>
                  <a:schemeClr val="bg1"/>
                </a:solidFill>
              </a:rPr>
              <a:t>Rättsskyddsförsäkring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Gäller vid vissa tvistemål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Med tvist förstås att ett framställt krav helt eller delvis avvisats. Med avvisats menas att part aktivt tillbakavisat kravet.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Omfattar skäliga och nödvändiga advokat- och rättegångskostnader i vissa tvistemål</a:t>
            </a:r>
          </a:p>
        </p:txBody>
      </p:sp>
      <p:pic>
        <p:nvPicPr>
          <p:cNvPr id="13" name="Bildobjekt 1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5949280"/>
            <a:ext cx="5210175" cy="85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ruta 11"/>
          <p:cNvSpPr txBox="1"/>
          <p:nvPr/>
        </p:nvSpPr>
        <p:spPr>
          <a:xfrm>
            <a:off x="4644008" y="2703984"/>
            <a:ext cx="4104456" cy="1938992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Försäkringsbelopp 8 </a:t>
            </a:r>
            <a:r>
              <a:rPr lang="sv-SE" sz="2000" dirty="0" err="1">
                <a:solidFill>
                  <a:schemeClr val="bg1"/>
                </a:solidFill>
              </a:rPr>
              <a:t>pbb</a:t>
            </a:r>
            <a:endParaRPr lang="sv-SE" sz="2000" dirty="0">
              <a:solidFill>
                <a:schemeClr val="bg1"/>
              </a:solidFill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Självrisk 20 % av </a:t>
            </a:r>
            <a:r>
              <a:rPr lang="sv-SE" sz="2000" dirty="0" err="1">
                <a:solidFill>
                  <a:schemeClr val="bg1"/>
                </a:solidFill>
              </a:rPr>
              <a:t>pbb</a:t>
            </a:r>
            <a:r>
              <a:rPr lang="sv-SE" sz="2000" dirty="0">
                <a:solidFill>
                  <a:schemeClr val="bg1"/>
                </a:solidFill>
              </a:rPr>
              <a:t> samt 20 % av överskjutande belopp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Ska prövas av SBU:s Juridiska nämnd innan skada kan anmälas</a:t>
            </a:r>
          </a:p>
        </p:txBody>
      </p:sp>
      <p:sp>
        <p:nvSpPr>
          <p:cNvPr id="15" name="Rektangel 8"/>
          <p:cNvSpPr/>
          <p:nvPr/>
        </p:nvSpPr>
        <p:spPr>
          <a:xfrm>
            <a:off x="323528" y="188640"/>
            <a:ext cx="84249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/>
              <a:t>Grundförsäkringen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60648"/>
            <a:ext cx="720080" cy="7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83415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"/>
          <p:cNvSpPr txBox="1">
            <a:spLocks/>
          </p:cNvSpPr>
          <p:nvPr/>
        </p:nvSpPr>
        <p:spPr>
          <a:xfrm>
            <a:off x="179512" y="161344"/>
            <a:ext cx="8788727" cy="1000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4000" dirty="0">
              <a:solidFill>
                <a:srgbClr val="10069F"/>
              </a:solidFill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093296"/>
            <a:ext cx="2671644" cy="495873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7956376" y="5949280"/>
            <a:ext cx="999722" cy="6398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251520" y="1196752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323528" y="1674969"/>
            <a:ext cx="4104456" cy="4001095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400" b="1" u="sng" dirty="0">
                <a:solidFill>
                  <a:schemeClr val="bg1"/>
                </a:solidFill>
              </a:rPr>
              <a:t>Olycksfallsförsäkring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Samtliga medlemmar vid all aktivitet inom klubbens område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Utanför klubbens område vid utlyst aktivitet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Medhjälpare vid sjö-/torrsättning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Vaktlogg och aktivitetslista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SBU säkerhetsbesiktningsmän</a:t>
            </a:r>
          </a:p>
        </p:txBody>
      </p:sp>
      <p:pic>
        <p:nvPicPr>
          <p:cNvPr id="13" name="Bildobjekt 1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5949280"/>
            <a:ext cx="5210175" cy="85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ruta 11"/>
          <p:cNvSpPr txBox="1"/>
          <p:nvPr/>
        </p:nvSpPr>
        <p:spPr>
          <a:xfrm>
            <a:off x="4644008" y="3242593"/>
            <a:ext cx="4104456" cy="861774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Högsta ersättningsbelopp 10 </a:t>
            </a:r>
            <a:r>
              <a:rPr lang="sv-SE" sz="2000" dirty="0" err="1">
                <a:solidFill>
                  <a:schemeClr val="bg1"/>
                </a:solidFill>
              </a:rPr>
              <a:t>pbb</a:t>
            </a:r>
            <a:endParaRPr lang="sv-SE" sz="2000" dirty="0">
              <a:solidFill>
                <a:schemeClr val="bg1"/>
              </a:solidFill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Gäller utan självrisk</a:t>
            </a:r>
          </a:p>
        </p:txBody>
      </p:sp>
      <p:sp>
        <p:nvSpPr>
          <p:cNvPr id="15" name="Rektangel 8"/>
          <p:cNvSpPr/>
          <p:nvPr/>
        </p:nvSpPr>
        <p:spPr>
          <a:xfrm>
            <a:off x="323528" y="188640"/>
            <a:ext cx="84249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/>
              <a:t>Grundförsäkringen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60648"/>
            <a:ext cx="720080" cy="7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83415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"/>
          <p:cNvSpPr txBox="1">
            <a:spLocks/>
          </p:cNvSpPr>
          <p:nvPr/>
        </p:nvSpPr>
        <p:spPr>
          <a:xfrm>
            <a:off x="179512" y="161344"/>
            <a:ext cx="8788727" cy="1000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4000" dirty="0">
              <a:solidFill>
                <a:srgbClr val="10069F"/>
              </a:solidFill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093296"/>
            <a:ext cx="2671644" cy="495873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7956376" y="5949280"/>
            <a:ext cx="999722" cy="6398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251520" y="1196752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323528" y="1951966"/>
            <a:ext cx="4104456" cy="3447098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400" b="1" u="sng" dirty="0">
                <a:solidFill>
                  <a:schemeClr val="bg1"/>
                </a:solidFill>
              </a:rPr>
              <a:t>Oljeskada på annans egendom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Försäkringen gäller för skada genom oförutsedd utströmning av olja eller annan brandfarlig vätska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100 tkr vid utströmning från fordon på egen egendom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sv-SE" sz="2000" dirty="0">
              <a:solidFill>
                <a:schemeClr val="bg1"/>
              </a:solidFill>
            </a:endParaRPr>
          </a:p>
        </p:txBody>
      </p:sp>
      <p:pic>
        <p:nvPicPr>
          <p:cNvPr id="13" name="Bildobjekt 1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5949280"/>
            <a:ext cx="5210175" cy="85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ruta 11"/>
          <p:cNvSpPr txBox="1"/>
          <p:nvPr/>
        </p:nvSpPr>
        <p:spPr>
          <a:xfrm>
            <a:off x="4644008" y="3242593"/>
            <a:ext cx="4104456" cy="861774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Försäkringsbelopp 1 Mkr/100 tkr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Självrisk 20 % av </a:t>
            </a:r>
            <a:r>
              <a:rPr lang="sv-SE" sz="2000" dirty="0" err="1">
                <a:solidFill>
                  <a:schemeClr val="bg1"/>
                </a:solidFill>
              </a:rPr>
              <a:t>pbb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15" name="Rektangel 8"/>
          <p:cNvSpPr/>
          <p:nvPr/>
        </p:nvSpPr>
        <p:spPr>
          <a:xfrm>
            <a:off x="323528" y="188640"/>
            <a:ext cx="84249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/>
              <a:t>Grundförsäkringen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60648"/>
            <a:ext cx="720080" cy="7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83415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v-SE" sz="5400" b="1" dirty="0">
                <a:solidFill>
                  <a:schemeClr val="bg1"/>
                </a:solidFill>
              </a:rPr>
              <a:t> </a:t>
            </a:r>
            <a:br>
              <a:rPr lang="sv-SE" sz="5400" b="1" dirty="0">
                <a:solidFill>
                  <a:schemeClr val="bg1"/>
                </a:solidFill>
              </a:rPr>
            </a:br>
            <a:r>
              <a:rPr lang="sv-SE" sz="4000" b="1" dirty="0">
                <a:solidFill>
                  <a:srgbClr val="0070C0"/>
                </a:solidFill>
              </a:rPr>
              <a:t>Vilka tilläggsförsäkringar kan läggas till ?</a:t>
            </a:r>
            <a:br>
              <a:rPr lang="sv-SE" sz="5400" b="1" noProof="0" dirty="0">
                <a:solidFill>
                  <a:schemeClr val="bg1"/>
                </a:solidFill>
              </a:rPr>
            </a:br>
            <a:endParaRPr lang="sv-SE" sz="5400" b="1" noProof="0" dirty="0">
              <a:solidFill>
                <a:schemeClr val="bg1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0" y="5589240"/>
            <a:ext cx="9144000" cy="1268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939863"/>
            <a:ext cx="2671644" cy="49587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5805264"/>
            <a:ext cx="4968552" cy="818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6265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"/>
          <p:cNvSpPr txBox="1">
            <a:spLocks/>
          </p:cNvSpPr>
          <p:nvPr/>
        </p:nvSpPr>
        <p:spPr>
          <a:xfrm>
            <a:off x="179512" y="161344"/>
            <a:ext cx="8788727" cy="1000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4000" dirty="0">
              <a:solidFill>
                <a:srgbClr val="10069F"/>
              </a:solidFill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093296"/>
            <a:ext cx="2671644" cy="495873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7956376" y="5949280"/>
            <a:ext cx="999722" cy="6398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251520" y="1196752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323528" y="2105855"/>
            <a:ext cx="4104456" cy="3139321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400" b="1" u="sng" dirty="0">
                <a:solidFill>
                  <a:schemeClr val="bg1"/>
                </a:solidFill>
              </a:rPr>
              <a:t>Utökad egendomsförsäkring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dirty="0">
                <a:solidFill>
                  <a:schemeClr val="bg1"/>
                </a:solidFill>
              </a:rPr>
              <a:t>När grundförsäkringen inte räcker till kan klubben teckna tilläggsförsäkring för byggnader och lös egendom.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dirty="0">
                <a:solidFill>
                  <a:schemeClr val="bg1"/>
                </a:solidFill>
              </a:rPr>
              <a:t>Kan välja första risk eller fullvärde på byggnader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dirty="0">
                <a:solidFill>
                  <a:schemeClr val="bg1"/>
                </a:solidFill>
              </a:rPr>
              <a:t>Bryggor och bommar kan endast brandförsäkras</a:t>
            </a:r>
          </a:p>
        </p:txBody>
      </p:sp>
      <p:pic>
        <p:nvPicPr>
          <p:cNvPr id="13" name="Bildobjekt 1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5949280"/>
            <a:ext cx="5210175" cy="85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ruta 11"/>
          <p:cNvSpPr txBox="1"/>
          <p:nvPr/>
        </p:nvSpPr>
        <p:spPr>
          <a:xfrm>
            <a:off x="4644008" y="3088704"/>
            <a:ext cx="4104456" cy="1169551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Svenska Sjö tar fram offert utifrån önskad omfattning och belopp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Självrisk 20 % av </a:t>
            </a:r>
            <a:r>
              <a:rPr lang="sv-SE" sz="2000" dirty="0" err="1">
                <a:solidFill>
                  <a:schemeClr val="bg1"/>
                </a:solidFill>
              </a:rPr>
              <a:t>pbb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15" name="Rektangel 8"/>
          <p:cNvSpPr/>
          <p:nvPr/>
        </p:nvSpPr>
        <p:spPr>
          <a:xfrm>
            <a:off x="323528" y="188640"/>
            <a:ext cx="84249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/>
              <a:t>Tilläggsförsäkring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60648"/>
            <a:ext cx="720080" cy="7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83415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"/>
          <p:cNvSpPr txBox="1">
            <a:spLocks/>
          </p:cNvSpPr>
          <p:nvPr/>
        </p:nvSpPr>
        <p:spPr>
          <a:xfrm>
            <a:off x="179512" y="161344"/>
            <a:ext cx="8788727" cy="1000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4000" dirty="0">
              <a:solidFill>
                <a:srgbClr val="10069F"/>
              </a:solidFill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093296"/>
            <a:ext cx="2671644" cy="495873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7956376" y="5949280"/>
            <a:ext cx="999722" cy="6398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251520" y="1196752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323528" y="1903040"/>
            <a:ext cx="8424936" cy="3600986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400" b="1" u="sng" dirty="0">
                <a:solidFill>
                  <a:schemeClr val="bg1"/>
                </a:solidFill>
              </a:rPr>
              <a:t>Utökade försäkringsbelopp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b="1" dirty="0">
                <a:solidFill>
                  <a:schemeClr val="bg1"/>
                </a:solidFill>
              </a:rPr>
              <a:t>Utökad förmögenhetsbrottsförsäkring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dirty="0">
                <a:solidFill>
                  <a:schemeClr val="bg1"/>
                </a:solidFill>
              </a:rPr>
              <a:t>Grundförsäkringens försäkringsbelopp kan utökas till 4 basbelopp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b="1" dirty="0">
                <a:solidFill>
                  <a:schemeClr val="bg1"/>
                </a:solidFill>
              </a:rPr>
              <a:t>Utökad rättsskyddsförsäkring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dirty="0">
                <a:solidFill>
                  <a:schemeClr val="bg1"/>
                </a:solidFill>
              </a:rPr>
              <a:t>Grundförsäkringens försäkringsbelopp på 6 basbelopp kan höjas till 8 basbelopp.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b="1" dirty="0">
                <a:solidFill>
                  <a:schemeClr val="bg1"/>
                </a:solidFill>
              </a:rPr>
              <a:t>Styrelseansvarsförsäkring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dirty="0">
                <a:solidFill>
                  <a:schemeClr val="bg1"/>
                </a:solidFill>
              </a:rPr>
              <a:t>Grundförsäkringens försäkringsbelopp på två prisbasbelopp kan höjas till 1 500 000 kr. Ingen självrisk utgår.</a:t>
            </a:r>
          </a:p>
        </p:txBody>
      </p:sp>
      <p:pic>
        <p:nvPicPr>
          <p:cNvPr id="13" name="Bildobjekt 1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5949280"/>
            <a:ext cx="5210175" cy="85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ktangel 8"/>
          <p:cNvSpPr/>
          <p:nvPr/>
        </p:nvSpPr>
        <p:spPr>
          <a:xfrm>
            <a:off x="323528" y="188640"/>
            <a:ext cx="84249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/>
              <a:t>Tilläggsförsäkring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60648"/>
            <a:ext cx="720080" cy="7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83415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"/>
          <p:cNvSpPr txBox="1">
            <a:spLocks/>
          </p:cNvSpPr>
          <p:nvPr/>
        </p:nvSpPr>
        <p:spPr>
          <a:xfrm>
            <a:off x="179512" y="161344"/>
            <a:ext cx="8788727" cy="1000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4000" dirty="0">
              <a:solidFill>
                <a:srgbClr val="10069F"/>
              </a:solidFill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093296"/>
            <a:ext cx="2671644" cy="495873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7956376" y="5949280"/>
            <a:ext cx="999722" cy="6398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251520" y="1196752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323528" y="2736797"/>
            <a:ext cx="4104456" cy="1877437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400" b="1" u="sng" dirty="0">
                <a:solidFill>
                  <a:schemeClr val="bg1"/>
                </a:solidFill>
              </a:rPr>
              <a:t>Utökad olycksfallsförsäkring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dirty="0">
                <a:solidFill>
                  <a:schemeClr val="bg1"/>
                </a:solidFill>
              </a:rPr>
              <a:t>Gäller då även för anhöriga till medlem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dirty="0">
                <a:solidFill>
                  <a:schemeClr val="bg1"/>
                </a:solidFill>
              </a:rPr>
              <a:t>Vid all aktivitet inom klubbens område inkl. klubbholmar</a:t>
            </a:r>
          </a:p>
        </p:txBody>
      </p:sp>
      <p:pic>
        <p:nvPicPr>
          <p:cNvPr id="13" name="Bildobjekt 1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5949280"/>
            <a:ext cx="5210175" cy="85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ruta 11"/>
          <p:cNvSpPr txBox="1"/>
          <p:nvPr/>
        </p:nvSpPr>
        <p:spPr>
          <a:xfrm>
            <a:off x="4644008" y="3242592"/>
            <a:ext cx="4104456" cy="861774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Högsta ersättningsbelopp 10 </a:t>
            </a:r>
            <a:r>
              <a:rPr lang="sv-SE" sz="2000" dirty="0" err="1">
                <a:solidFill>
                  <a:schemeClr val="bg1"/>
                </a:solidFill>
              </a:rPr>
              <a:t>pbb</a:t>
            </a:r>
            <a:endParaRPr lang="sv-SE" sz="2000" dirty="0">
              <a:solidFill>
                <a:schemeClr val="bg1"/>
              </a:solidFill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Gäller utan självrisk</a:t>
            </a:r>
          </a:p>
        </p:txBody>
      </p:sp>
      <p:sp>
        <p:nvSpPr>
          <p:cNvPr id="15" name="Rektangel 8"/>
          <p:cNvSpPr/>
          <p:nvPr/>
        </p:nvSpPr>
        <p:spPr>
          <a:xfrm>
            <a:off x="323528" y="188640"/>
            <a:ext cx="84249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/>
              <a:t>Tilläggsförsäkring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60648"/>
            <a:ext cx="720080" cy="7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83415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"/>
          <p:cNvSpPr txBox="1">
            <a:spLocks/>
          </p:cNvSpPr>
          <p:nvPr/>
        </p:nvSpPr>
        <p:spPr>
          <a:xfrm>
            <a:off x="179512" y="161344"/>
            <a:ext cx="8788727" cy="1000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4000" dirty="0">
              <a:solidFill>
                <a:srgbClr val="10069F"/>
              </a:solidFill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093296"/>
            <a:ext cx="2671644" cy="495873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7956376" y="5949280"/>
            <a:ext cx="999722" cy="6398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251520" y="1196752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343884" y="1722618"/>
            <a:ext cx="8404579" cy="2893100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400" b="1" dirty="0">
                <a:solidFill>
                  <a:schemeClr val="bg1"/>
                </a:solidFill>
              </a:rPr>
              <a:t>Banners och annonser. Tjäna upp till 4000 kr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400" b="1" dirty="0">
                <a:solidFill>
                  <a:schemeClr val="bg1"/>
                </a:solidFill>
              </a:rPr>
              <a:t>100 kr till klubben/ nytecknad försäkring som medlem gör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400" b="1" dirty="0">
                <a:solidFill>
                  <a:schemeClr val="bg1"/>
                </a:solidFill>
              </a:rPr>
              <a:t>Klubbens egna båtar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sv-SE" sz="2400" b="1" dirty="0">
              <a:solidFill>
                <a:schemeClr val="bg1"/>
              </a:solidFill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sv-SE" dirty="0">
                <a:solidFill>
                  <a:schemeClr val="bg1"/>
                </a:solidFill>
              </a:rPr>
              <a:t>Läs mer på : https://www.svenskasjo.se/cms/batklubbar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sv-SE" b="1" dirty="0">
              <a:solidFill>
                <a:schemeClr val="bg1"/>
              </a:solidFill>
            </a:endParaRPr>
          </a:p>
        </p:txBody>
      </p:sp>
      <p:pic>
        <p:nvPicPr>
          <p:cNvPr id="13" name="Bildobjekt 1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5949280"/>
            <a:ext cx="5210175" cy="85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ktangel 8"/>
          <p:cNvSpPr/>
          <p:nvPr/>
        </p:nvSpPr>
        <p:spPr>
          <a:xfrm>
            <a:off x="323528" y="188640"/>
            <a:ext cx="84249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/>
              <a:t>Övrigt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60648"/>
            <a:ext cx="720080" cy="7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8341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7371" y="124619"/>
            <a:ext cx="8788727" cy="1000125"/>
          </a:xfrm>
        </p:spPr>
        <p:txBody>
          <a:bodyPr>
            <a:normAutofit/>
          </a:bodyPr>
          <a:lstStyle/>
          <a:p>
            <a:r>
              <a:rPr lang="sv-SE" dirty="0"/>
              <a:t> Nyheter i Båtklubbförsäkringen  2020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093296"/>
            <a:ext cx="2671644" cy="495873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467544" y="1412776"/>
            <a:ext cx="302433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Grundförsäkringen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3451806" y="1441135"/>
            <a:ext cx="580806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sv-SE" dirty="0"/>
              <a:t> Egendomsskyddet höjs från 2 till 4 </a:t>
            </a:r>
            <a:r>
              <a:rPr lang="sv-SE" dirty="0" err="1"/>
              <a:t>pbb</a:t>
            </a:r>
            <a:r>
              <a:rPr lang="sv-SE" dirty="0"/>
              <a:t>*</a:t>
            </a:r>
          </a:p>
          <a:p>
            <a:pPr>
              <a:buFont typeface="Wingdings" pitchFamily="2" charset="2"/>
              <a:buChar char="ü"/>
            </a:pPr>
            <a:endParaRPr lang="sv-SE" dirty="0"/>
          </a:p>
          <a:p>
            <a:pPr>
              <a:buFont typeface="Wingdings" pitchFamily="2" charset="2"/>
              <a:buChar char="ü"/>
            </a:pPr>
            <a:r>
              <a:rPr lang="sv-SE" dirty="0" err="1"/>
              <a:t>Rättskyddsförsäkringen</a:t>
            </a:r>
            <a:r>
              <a:rPr lang="sv-SE" dirty="0"/>
              <a:t> höjs </a:t>
            </a:r>
            <a:r>
              <a:rPr lang="sv-SE"/>
              <a:t>från 5 till 6 </a:t>
            </a:r>
            <a:r>
              <a:rPr lang="sv-SE" dirty="0" err="1"/>
              <a:t>pbb</a:t>
            </a:r>
            <a:r>
              <a:rPr lang="sv-SE" dirty="0"/>
              <a:t>*</a:t>
            </a:r>
          </a:p>
          <a:p>
            <a:endParaRPr lang="sv-SE" dirty="0"/>
          </a:p>
          <a:p>
            <a:pPr>
              <a:buFont typeface="Wingdings" pitchFamily="2" charset="2"/>
              <a:buChar char="ü"/>
            </a:pPr>
            <a:r>
              <a:rPr lang="sv-SE" dirty="0"/>
              <a:t> Oljeskadeförsäkring. Gäller även för oljeskada på egen</a:t>
            </a:r>
          </a:p>
          <a:p>
            <a:r>
              <a:rPr lang="sv-SE" dirty="0"/>
              <a:t>     egendom - </a:t>
            </a:r>
            <a:r>
              <a:rPr lang="sv-SE" b="1" dirty="0"/>
              <a:t>1 mkr/100 tkr. Det lägre vid utströmning från</a:t>
            </a:r>
          </a:p>
          <a:p>
            <a:r>
              <a:rPr lang="sv-SE" b="1" dirty="0"/>
              <a:t>     fordon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3563888" y="3789040"/>
            <a:ext cx="520527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sv-SE" dirty="0"/>
              <a:t> </a:t>
            </a:r>
            <a:r>
              <a:rPr lang="sv-SE" dirty="0" err="1"/>
              <a:t>Rättskyddsförsäkringen</a:t>
            </a:r>
            <a:r>
              <a:rPr lang="sv-SE" dirty="0"/>
              <a:t> höjs från 7 till 8 </a:t>
            </a:r>
            <a:r>
              <a:rPr lang="sv-SE" dirty="0" err="1"/>
              <a:t>pbb</a:t>
            </a:r>
            <a:r>
              <a:rPr lang="sv-SE" dirty="0"/>
              <a:t>*</a:t>
            </a:r>
          </a:p>
          <a:p>
            <a:pPr>
              <a:buFont typeface="Wingdings" pitchFamily="2" charset="2"/>
              <a:buChar char="ü"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                          *1 Prisbasbelopp, </a:t>
            </a:r>
            <a:r>
              <a:rPr lang="sv-SE" dirty="0" err="1"/>
              <a:t>pbb</a:t>
            </a:r>
            <a:r>
              <a:rPr lang="sv-SE" dirty="0"/>
              <a:t>= 47300 kr 2020 </a:t>
            </a:r>
          </a:p>
        </p:txBody>
      </p:sp>
      <p:sp>
        <p:nvSpPr>
          <p:cNvPr id="13" name="Rektangel 12"/>
          <p:cNvSpPr/>
          <p:nvPr/>
        </p:nvSpPr>
        <p:spPr>
          <a:xfrm>
            <a:off x="467544" y="3717032"/>
            <a:ext cx="3024336" cy="216024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Tilläggsförsäkringen</a:t>
            </a:r>
          </a:p>
        </p:txBody>
      </p:sp>
      <p:cxnSp>
        <p:nvCxnSpPr>
          <p:cNvPr id="15" name="Rak 14"/>
          <p:cNvCxnSpPr/>
          <p:nvPr/>
        </p:nvCxnSpPr>
        <p:spPr>
          <a:xfrm>
            <a:off x="3491880" y="3645024"/>
            <a:ext cx="5400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84784"/>
            <a:ext cx="720080" cy="7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789040"/>
            <a:ext cx="720080" cy="7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5805264"/>
            <a:ext cx="4968552" cy="818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77023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467544" y="260648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5" name="Rektangel 21"/>
          <p:cNvSpPr/>
          <p:nvPr/>
        </p:nvSpPr>
        <p:spPr>
          <a:xfrm>
            <a:off x="6041579" y="3068960"/>
            <a:ext cx="1169916" cy="913494"/>
          </a:xfrm>
          <a:prstGeom prst="rect">
            <a:avLst/>
          </a:prstGeom>
          <a:solidFill>
            <a:srgbClr val="1006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sv-SE" sz="1100" b="1" dirty="0" err="1">
                <a:solidFill>
                  <a:schemeClr val="bg1"/>
                </a:solidFill>
              </a:rPr>
              <a:t>Ansvars-försäkring</a:t>
            </a:r>
            <a:endParaRPr lang="sv-SE" sz="1100" b="1" dirty="0">
              <a:solidFill>
                <a:schemeClr val="bg1"/>
              </a:solidFill>
            </a:endParaRPr>
          </a:p>
          <a:p>
            <a:pPr algn="ctr"/>
            <a:r>
              <a:rPr lang="sv-SE" sz="1100" b="1" dirty="0">
                <a:solidFill>
                  <a:schemeClr val="bg1"/>
                </a:solidFill>
              </a:rPr>
              <a:t> 5 mkr</a:t>
            </a:r>
          </a:p>
        </p:txBody>
      </p:sp>
      <p:sp>
        <p:nvSpPr>
          <p:cNvPr id="6" name="Rektangel 12"/>
          <p:cNvSpPr/>
          <p:nvPr/>
        </p:nvSpPr>
        <p:spPr>
          <a:xfrm>
            <a:off x="1115616" y="3068960"/>
            <a:ext cx="1169916" cy="913494"/>
          </a:xfrm>
          <a:prstGeom prst="rect">
            <a:avLst/>
          </a:prstGeom>
          <a:solidFill>
            <a:srgbClr val="1006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sv-SE" sz="1100" b="1" dirty="0">
                <a:solidFill>
                  <a:schemeClr val="bg1"/>
                </a:solidFill>
              </a:rPr>
              <a:t>Egendom</a:t>
            </a:r>
          </a:p>
          <a:p>
            <a:pPr algn="ctr"/>
            <a:r>
              <a:rPr lang="sv-SE" sz="1100" b="1" dirty="0">
                <a:solidFill>
                  <a:schemeClr val="bg1"/>
                </a:solidFill>
              </a:rPr>
              <a:t>4 </a:t>
            </a:r>
            <a:r>
              <a:rPr lang="sv-SE" sz="1100" b="1" dirty="0" err="1">
                <a:solidFill>
                  <a:schemeClr val="bg1"/>
                </a:solidFill>
              </a:rPr>
              <a:t>Pbb</a:t>
            </a:r>
            <a:endParaRPr lang="sv-SE" sz="1100" b="1" dirty="0">
              <a:solidFill>
                <a:schemeClr val="bg1"/>
              </a:solidFill>
            </a:endParaRPr>
          </a:p>
          <a:p>
            <a:pPr algn="ctr"/>
            <a:endParaRPr lang="sv-SE" sz="1100" dirty="0">
              <a:solidFill>
                <a:schemeClr val="bg1"/>
              </a:solidFill>
            </a:endParaRPr>
          </a:p>
        </p:txBody>
      </p:sp>
      <p:sp>
        <p:nvSpPr>
          <p:cNvPr id="7" name="Rektangel 24"/>
          <p:cNvSpPr/>
          <p:nvPr/>
        </p:nvSpPr>
        <p:spPr>
          <a:xfrm>
            <a:off x="1115616" y="1641634"/>
            <a:ext cx="1169916" cy="9134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sv-SE" sz="1100" b="1" dirty="0">
              <a:solidFill>
                <a:schemeClr val="bg1"/>
              </a:solidFill>
            </a:endParaRPr>
          </a:p>
          <a:p>
            <a:pPr algn="ctr"/>
            <a:r>
              <a:rPr lang="sv-SE" sz="1100" b="1" dirty="0">
                <a:solidFill>
                  <a:schemeClr val="bg1"/>
                </a:solidFill>
              </a:rPr>
              <a:t>Utökad </a:t>
            </a:r>
            <a:r>
              <a:rPr lang="sv-SE" sz="1100" b="1" dirty="0" err="1">
                <a:solidFill>
                  <a:schemeClr val="bg1"/>
                </a:solidFill>
              </a:rPr>
              <a:t>egendoms-försäkring</a:t>
            </a:r>
            <a:endParaRPr lang="sv-SE" sz="1100" b="1" dirty="0">
              <a:solidFill>
                <a:schemeClr val="bg1"/>
              </a:solidFill>
            </a:endParaRPr>
          </a:p>
          <a:p>
            <a:pPr algn="ctr"/>
            <a:r>
              <a:rPr lang="sv-SE" sz="1100" b="1" dirty="0">
                <a:solidFill>
                  <a:schemeClr val="tx1"/>
                </a:solidFill>
              </a:rPr>
              <a:t>Första risk el</a:t>
            </a:r>
          </a:p>
          <a:p>
            <a:pPr algn="ctr"/>
            <a:r>
              <a:rPr lang="sv-SE" sz="1100" b="1" dirty="0">
                <a:solidFill>
                  <a:schemeClr val="tx1"/>
                </a:solidFill>
              </a:rPr>
              <a:t>fullvärde </a:t>
            </a:r>
            <a:endParaRPr lang="sv-SE" sz="1100" dirty="0">
              <a:solidFill>
                <a:schemeClr val="tx1"/>
              </a:solidFill>
            </a:endParaRPr>
          </a:p>
          <a:p>
            <a:pPr algn="ctr"/>
            <a:endParaRPr lang="sv-SE" sz="1100" dirty="0">
              <a:solidFill>
                <a:schemeClr val="bg1"/>
              </a:solidFill>
            </a:endParaRPr>
          </a:p>
        </p:txBody>
      </p:sp>
      <p:sp>
        <p:nvSpPr>
          <p:cNvPr id="8" name="Rektangel 21"/>
          <p:cNvSpPr/>
          <p:nvPr/>
        </p:nvSpPr>
        <p:spPr>
          <a:xfrm>
            <a:off x="1115616" y="4309862"/>
            <a:ext cx="1169916" cy="913494"/>
          </a:xfrm>
          <a:prstGeom prst="rect">
            <a:avLst/>
          </a:prstGeom>
          <a:solidFill>
            <a:srgbClr val="1006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sv-SE" sz="1100" b="1" dirty="0" err="1">
                <a:solidFill>
                  <a:schemeClr val="bg1"/>
                </a:solidFill>
              </a:rPr>
              <a:t>Förmögenhets-brottsförsäkring</a:t>
            </a:r>
            <a:endParaRPr lang="sv-SE" sz="1100" b="1" dirty="0">
              <a:solidFill>
                <a:schemeClr val="bg1"/>
              </a:solidFill>
            </a:endParaRPr>
          </a:p>
          <a:p>
            <a:pPr algn="ctr"/>
            <a:r>
              <a:rPr lang="sv-SE" sz="1100" b="1" dirty="0">
                <a:solidFill>
                  <a:schemeClr val="bg1"/>
                </a:solidFill>
              </a:rPr>
              <a:t>2 </a:t>
            </a:r>
            <a:r>
              <a:rPr lang="sv-SE" sz="1100" b="1" dirty="0" err="1">
                <a:solidFill>
                  <a:schemeClr val="bg1"/>
                </a:solidFill>
              </a:rPr>
              <a:t>Pbb</a:t>
            </a:r>
            <a:endParaRPr lang="sv-SE" sz="1100" b="1" dirty="0">
              <a:solidFill>
                <a:schemeClr val="bg1"/>
              </a:solidFill>
            </a:endParaRPr>
          </a:p>
        </p:txBody>
      </p:sp>
      <p:sp>
        <p:nvSpPr>
          <p:cNvPr id="9" name="Rektangel 21"/>
          <p:cNvSpPr/>
          <p:nvPr/>
        </p:nvSpPr>
        <p:spPr>
          <a:xfrm>
            <a:off x="3578598" y="4309862"/>
            <a:ext cx="1169916" cy="913494"/>
          </a:xfrm>
          <a:prstGeom prst="rect">
            <a:avLst/>
          </a:prstGeom>
          <a:solidFill>
            <a:srgbClr val="1006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t"/>
          <a:lstStyle/>
          <a:p>
            <a:pPr algn="ctr"/>
            <a:endParaRPr lang="sv-SE" sz="1100" b="1" dirty="0">
              <a:solidFill>
                <a:schemeClr val="bg1"/>
              </a:solidFill>
            </a:endParaRPr>
          </a:p>
          <a:p>
            <a:pPr algn="ctr"/>
            <a:r>
              <a:rPr lang="sv-SE" sz="1100" b="1" dirty="0">
                <a:solidFill>
                  <a:schemeClr val="bg1"/>
                </a:solidFill>
              </a:rPr>
              <a:t>Olycksfalls-försäkring</a:t>
            </a:r>
          </a:p>
          <a:p>
            <a:pPr algn="ctr"/>
            <a:r>
              <a:rPr lang="sv-SE" sz="1100" b="1" dirty="0">
                <a:solidFill>
                  <a:schemeClr val="bg1"/>
                </a:solidFill>
              </a:rPr>
              <a:t>10 </a:t>
            </a:r>
            <a:r>
              <a:rPr lang="sv-SE" sz="1100" b="1" dirty="0" err="1">
                <a:solidFill>
                  <a:schemeClr val="bg1"/>
                </a:solidFill>
              </a:rPr>
              <a:t>Pbb</a:t>
            </a:r>
            <a:endParaRPr lang="sv-SE" sz="1100" b="1" dirty="0">
              <a:solidFill>
                <a:schemeClr val="bg1"/>
              </a:solidFill>
            </a:endParaRPr>
          </a:p>
          <a:p>
            <a:pPr algn="ctr"/>
            <a:endParaRPr lang="sv-SE" sz="1100" b="1" dirty="0">
              <a:solidFill>
                <a:schemeClr val="bg1"/>
              </a:solidFill>
            </a:endParaRPr>
          </a:p>
        </p:txBody>
      </p:sp>
      <p:sp>
        <p:nvSpPr>
          <p:cNvPr id="10" name="Rektangel 21"/>
          <p:cNvSpPr/>
          <p:nvPr/>
        </p:nvSpPr>
        <p:spPr>
          <a:xfrm>
            <a:off x="2347107" y="4309862"/>
            <a:ext cx="1169916" cy="913494"/>
          </a:xfrm>
          <a:prstGeom prst="rect">
            <a:avLst/>
          </a:prstGeom>
          <a:solidFill>
            <a:srgbClr val="1006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sv-SE" sz="1100" b="1" dirty="0" err="1">
                <a:solidFill>
                  <a:schemeClr val="bg1"/>
                </a:solidFill>
              </a:rPr>
              <a:t>Rättskydds-försäkring</a:t>
            </a:r>
            <a:endParaRPr lang="sv-SE" sz="1100" b="1" dirty="0">
              <a:solidFill>
                <a:schemeClr val="bg1"/>
              </a:solidFill>
            </a:endParaRPr>
          </a:p>
          <a:p>
            <a:pPr algn="ctr"/>
            <a:r>
              <a:rPr lang="sv-SE" sz="1100" b="1" dirty="0">
                <a:solidFill>
                  <a:schemeClr val="bg1"/>
                </a:solidFill>
              </a:rPr>
              <a:t>6 </a:t>
            </a:r>
            <a:r>
              <a:rPr lang="sv-SE" sz="1100" b="1" dirty="0" err="1">
                <a:solidFill>
                  <a:schemeClr val="bg1"/>
                </a:solidFill>
              </a:rPr>
              <a:t>Pbb</a:t>
            </a:r>
            <a:endParaRPr lang="sv-SE" sz="1100" b="1" dirty="0">
              <a:solidFill>
                <a:schemeClr val="bg1"/>
              </a:solidFill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3578598" y="3068960"/>
            <a:ext cx="1169916" cy="913494"/>
          </a:xfrm>
          <a:prstGeom prst="rect">
            <a:avLst/>
          </a:prstGeom>
          <a:solidFill>
            <a:srgbClr val="1006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sv-SE" sz="1100" b="1" dirty="0">
              <a:solidFill>
                <a:schemeClr val="bg1"/>
              </a:solidFill>
            </a:endParaRPr>
          </a:p>
          <a:p>
            <a:pPr algn="ctr"/>
            <a:r>
              <a:rPr lang="sv-SE" sz="1100" b="1" dirty="0" err="1">
                <a:solidFill>
                  <a:schemeClr val="bg1"/>
                </a:solidFill>
              </a:rPr>
              <a:t>Extrakostnads-försäkring</a:t>
            </a:r>
            <a:endParaRPr lang="sv-SE" sz="1100" b="1" dirty="0">
              <a:solidFill>
                <a:schemeClr val="bg1"/>
              </a:solidFill>
            </a:endParaRPr>
          </a:p>
          <a:p>
            <a:pPr algn="ctr"/>
            <a:r>
              <a:rPr lang="sv-SE" sz="1100" b="1" dirty="0">
                <a:solidFill>
                  <a:schemeClr val="bg1"/>
                </a:solidFill>
              </a:rPr>
              <a:t>2 </a:t>
            </a:r>
            <a:r>
              <a:rPr lang="sv-SE" sz="1100" b="1" dirty="0" err="1">
                <a:solidFill>
                  <a:schemeClr val="bg1"/>
                </a:solidFill>
              </a:rPr>
              <a:t>Pbb</a:t>
            </a:r>
            <a:r>
              <a:rPr lang="sv-SE" sz="1100" b="1" dirty="0">
                <a:solidFill>
                  <a:schemeClr val="bg1"/>
                </a:solidFill>
              </a:rPr>
              <a:t> </a:t>
            </a:r>
            <a:endParaRPr lang="sv-SE" sz="1100" dirty="0">
              <a:solidFill>
                <a:schemeClr val="bg1"/>
              </a:solidFill>
            </a:endParaRPr>
          </a:p>
          <a:p>
            <a:pPr algn="ctr"/>
            <a:endParaRPr lang="sv-SE" sz="1100" dirty="0">
              <a:solidFill>
                <a:schemeClr val="bg1"/>
              </a:solidFill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2347107" y="3068960"/>
            <a:ext cx="1169916" cy="913494"/>
          </a:xfrm>
          <a:prstGeom prst="rect">
            <a:avLst/>
          </a:prstGeom>
          <a:solidFill>
            <a:srgbClr val="1006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sv-SE" sz="1100" b="1" dirty="0" err="1">
                <a:solidFill>
                  <a:schemeClr val="bg1"/>
                </a:solidFill>
              </a:rPr>
              <a:t>Hyresförlust-försäkring</a:t>
            </a:r>
            <a:endParaRPr lang="sv-SE" sz="1100" b="1" dirty="0">
              <a:solidFill>
                <a:schemeClr val="bg1"/>
              </a:solidFill>
            </a:endParaRPr>
          </a:p>
          <a:p>
            <a:pPr algn="ctr"/>
            <a:r>
              <a:rPr lang="sv-SE" sz="1100" b="1" dirty="0">
                <a:solidFill>
                  <a:schemeClr val="bg1"/>
                </a:solidFill>
              </a:rPr>
              <a:t>2 </a:t>
            </a:r>
            <a:r>
              <a:rPr lang="sv-SE" sz="1100" b="1" dirty="0" err="1">
                <a:solidFill>
                  <a:schemeClr val="bg1"/>
                </a:solidFill>
              </a:rPr>
              <a:t>Pbb</a:t>
            </a:r>
            <a:endParaRPr lang="sv-SE" sz="1100" dirty="0">
              <a:solidFill>
                <a:schemeClr val="bg1"/>
              </a:solidFill>
            </a:endParaRPr>
          </a:p>
        </p:txBody>
      </p:sp>
      <p:sp>
        <p:nvSpPr>
          <p:cNvPr id="14" name="Rektangel 12"/>
          <p:cNvSpPr/>
          <p:nvPr/>
        </p:nvSpPr>
        <p:spPr>
          <a:xfrm>
            <a:off x="4810089" y="3068960"/>
            <a:ext cx="1169916" cy="913494"/>
          </a:xfrm>
          <a:prstGeom prst="rect">
            <a:avLst/>
          </a:prstGeom>
          <a:solidFill>
            <a:srgbClr val="1006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sv-SE" sz="1100" b="1" dirty="0" err="1">
                <a:solidFill>
                  <a:schemeClr val="bg1"/>
                </a:solidFill>
              </a:rPr>
              <a:t>Styrelseansvars-försäkring</a:t>
            </a:r>
            <a:endParaRPr lang="sv-SE" sz="1100" b="1" dirty="0">
              <a:solidFill>
                <a:schemeClr val="bg1"/>
              </a:solidFill>
            </a:endParaRPr>
          </a:p>
          <a:p>
            <a:pPr algn="ctr"/>
            <a:r>
              <a:rPr lang="sv-SE" sz="1100" b="1" dirty="0">
                <a:solidFill>
                  <a:schemeClr val="bg1"/>
                </a:solidFill>
              </a:rPr>
              <a:t>5 </a:t>
            </a:r>
            <a:r>
              <a:rPr lang="sv-SE" sz="1100" b="1" dirty="0" err="1">
                <a:solidFill>
                  <a:schemeClr val="bg1"/>
                </a:solidFill>
              </a:rPr>
              <a:t>Pbb</a:t>
            </a:r>
            <a:endParaRPr lang="sv-SE" sz="1100" dirty="0">
              <a:solidFill>
                <a:schemeClr val="bg1"/>
              </a:solidFill>
            </a:endParaRPr>
          </a:p>
        </p:txBody>
      </p:sp>
      <p:sp>
        <p:nvSpPr>
          <p:cNvPr id="15" name="Rektangel 12"/>
          <p:cNvSpPr/>
          <p:nvPr/>
        </p:nvSpPr>
        <p:spPr>
          <a:xfrm>
            <a:off x="6041579" y="4315706"/>
            <a:ext cx="1169916" cy="913494"/>
          </a:xfrm>
          <a:prstGeom prst="rect">
            <a:avLst/>
          </a:prstGeom>
          <a:solidFill>
            <a:srgbClr val="1006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sv-SE" sz="1100" b="1" dirty="0">
              <a:solidFill>
                <a:schemeClr val="bg1"/>
              </a:solidFill>
            </a:endParaRPr>
          </a:p>
          <a:p>
            <a:pPr algn="ctr"/>
            <a:r>
              <a:rPr lang="sv-SE" sz="1100" b="1" dirty="0">
                <a:solidFill>
                  <a:schemeClr val="bg1"/>
                </a:solidFill>
              </a:rPr>
              <a:t>Ansvars-försäkring vid lyft</a:t>
            </a:r>
          </a:p>
          <a:p>
            <a:pPr algn="ctr"/>
            <a:r>
              <a:rPr lang="sv-SE" sz="1100" b="1" dirty="0">
                <a:solidFill>
                  <a:schemeClr val="bg1"/>
                </a:solidFill>
              </a:rPr>
              <a:t>1 mkr</a:t>
            </a:r>
            <a:endParaRPr lang="sv-SE" sz="1100" dirty="0">
              <a:solidFill>
                <a:schemeClr val="bg1"/>
              </a:solidFill>
            </a:endParaRPr>
          </a:p>
          <a:p>
            <a:pPr algn="ctr"/>
            <a:endParaRPr lang="sv-SE" sz="1100" dirty="0">
              <a:solidFill>
                <a:schemeClr val="bg1"/>
              </a:solidFill>
            </a:endParaRPr>
          </a:p>
        </p:txBody>
      </p:sp>
      <p:sp>
        <p:nvSpPr>
          <p:cNvPr id="16" name="Rektangel 12"/>
          <p:cNvSpPr/>
          <p:nvPr/>
        </p:nvSpPr>
        <p:spPr>
          <a:xfrm>
            <a:off x="4810089" y="4309862"/>
            <a:ext cx="1169916" cy="913494"/>
          </a:xfrm>
          <a:prstGeom prst="rect">
            <a:avLst/>
          </a:prstGeom>
          <a:solidFill>
            <a:srgbClr val="1006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t"/>
          <a:lstStyle/>
          <a:p>
            <a:pPr algn="ctr"/>
            <a:endParaRPr lang="sv-SE" sz="1100" b="1" dirty="0">
              <a:solidFill>
                <a:schemeClr val="bg1"/>
              </a:solidFill>
            </a:endParaRPr>
          </a:p>
          <a:p>
            <a:pPr algn="ctr"/>
            <a:r>
              <a:rPr lang="sv-SE" sz="1100" b="1" dirty="0">
                <a:solidFill>
                  <a:schemeClr val="bg1"/>
                </a:solidFill>
              </a:rPr>
              <a:t>Oljeskada på </a:t>
            </a:r>
          </a:p>
          <a:p>
            <a:pPr algn="ctr"/>
            <a:r>
              <a:rPr lang="sv-SE" sz="1100" b="1" dirty="0">
                <a:solidFill>
                  <a:schemeClr val="bg1"/>
                </a:solidFill>
              </a:rPr>
              <a:t>egendom </a:t>
            </a:r>
          </a:p>
          <a:p>
            <a:pPr algn="ctr"/>
            <a:r>
              <a:rPr lang="sv-SE" sz="1100" b="1" dirty="0">
                <a:solidFill>
                  <a:schemeClr val="bg1"/>
                </a:solidFill>
              </a:rPr>
              <a:t>1 mkr /100 tkr</a:t>
            </a:r>
          </a:p>
          <a:p>
            <a:pPr algn="ctr"/>
            <a:endParaRPr lang="sv-SE" sz="1100" dirty="0">
              <a:solidFill>
                <a:schemeClr val="bg1"/>
              </a:solidFill>
            </a:endParaRPr>
          </a:p>
        </p:txBody>
      </p:sp>
      <p:sp>
        <p:nvSpPr>
          <p:cNvPr id="17" name="Rektangel 24"/>
          <p:cNvSpPr/>
          <p:nvPr/>
        </p:nvSpPr>
        <p:spPr>
          <a:xfrm>
            <a:off x="2347107" y="1641634"/>
            <a:ext cx="1169916" cy="9134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sv-SE" sz="1100" b="1" dirty="0">
                <a:solidFill>
                  <a:schemeClr val="bg1"/>
                </a:solidFill>
              </a:rPr>
              <a:t>Utökad Styrelseansvars-försäkring</a:t>
            </a:r>
          </a:p>
          <a:p>
            <a:pPr algn="ctr"/>
            <a:r>
              <a:rPr lang="sv-SE" sz="1100" b="1" dirty="0">
                <a:solidFill>
                  <a:schemeClr val="tx1"/>
                </a:solidFill>
              </a:rPr>
              <a:t>1,5 mkr </a:t>
            </a:r>
            <a:endParaRPr lang="sv-SE" sz="1100" dirty="0">
              <a:solidFill>
                <a:schemeClr val="tx1"/>
              </a:solidFill>
            </a:endParaRPr>
          </a:p>
          <a:p>
            <a:pPr algn="ctr"/>
            <a:endParaRPr lang="sv-SE" sz="1100" dirty="0">
              <a:solidFill>
                <a:schemeClr val="bg1"/>
              </a:solidFill>
            </a:endParaRPr>
          </a:p>
        </p:txBody>
      </p:sp>
      <p:sp>
        <p:nvSpPr>
          <p:cNvPr id="18" name="Rektangel 24"/>
          <p:cNvSpPr/>
          <p:nvPr/>
        </p:nvSpPr>
        <p:spPr>
          <a:xfrm>
            <a:off x="3578598" y="1641634"/>
            <a:ext cx="1169916" cy="9134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sv-SE" sz="1100" b="1" dirty="0">
                <a:solidFill>
                  <a:schemeClr val="bg1"/>
                </a:solidFill>
              </a:rPr>
              <a:t>Utökad </a:t>
            </a:r>
            <a:r>
              <a:rPr lang="sv-SE" sz="1100" b="1" dirty="0" err="1">
                <a:solidFill>
                  <a:schemeClr val="bg1"/>
                </a:solidFill>
              </a:rPr>
              <a:t>ansvars-försäkring</a:t>
            </a:r>
            <a:r>
              <a:rPr lang="sv-SE" sz="1100" b="1" dirty="0">
                <a:solidFill>
                  <a:schemeClr val="bg1"/>
                </a:solidFill>
              </a:rPr>
              <a:t> vid lyft</a:t>
            </a:r>
          </a:p>
          <a:p>
            <a:pPr algn="ctr"/>
            <a:r>
              <a:rPr lang="sv-SE" sz="1100" b="1" dirty="0">
                <a:solidFill>
                  <a:schemeClr val="tx1"/>
                </a:solidFill>
              </a:rPr>
              <a:t>2,5 mkr</a:t>
            </a:r>
            <a:endParaRPr lang="sv-SE" sz="1100" dirty="0">
              <a:solidFill>
                <a:schemeClr val="tx1"/>
              </a:solidFill>
            </a:endParaRPr>
          </a:p>
          <a:p>
            <a:pPr algn="ctr"/>
            <a:endParaRPr lang="sv-SE" sz="1100" dirty="0">
              <a:solidFill>
                <a:schemeClr val="bg1"/>
              </a:solidFill>
            </a:endParaRPr>
          </a:p>
        </p:txBody>
      </p:sp>
      <p:sp>
        <p:nvSpPr>
          <p:cNvPr id="19" name="Rektangel 24"/>
          <p:cNvSpPr/>
          <p:nvPr/>
        </p:nvSpPr>
        <p:spPr>
          <a:xfrm>
            <a:off x="4810089" y="1641634"/>
            <a:ext cx="1169916" cy="9134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endParaRPr lang="sv-SE" sz="1100" b="1" dirty="0">
              <a:solidFill>
                <a:schemeClr val="bg1"/>
              </a:solidFill>
            </a:endParaRPr>
          </a:p>
          <a:p>
            <a:r>
              <a:rPr lang="sv-SE" sz="1100" b="1" dirty="0">
                <a:solidFill>
                  <a:schemeClr val="bg1"/>
                </a:solidFill>
              </a:rPr>
              <a:t>Utökad </a:t>
            </a:r>
            <a:r>
              <a:rPr lang="sv-SE" sz="1100" b="1" dirty="0" err="1">
                <a:solidFill>
                  <a:schemeClr val="bg1"/>
                </a:solidFill>
              </a:rPr>
              <a:t>olycksfalls-försäkring</a:t>
            </a:r>
            <a:r>
              <a:rPr lang="sv-SE" sz="1100" b="1" dirty="0">
                <a:solidFill>
                  <a:schemeClr val="bg1"/>
                </a:solidFill>
              </a:rPr>
              <a:t> </a:t>
            </a:r>
          </a:p>
          <a:p>
            <a:r>
              <a:rPr lang="sv-SE" sz="1100" b="1" dirty="0">
                <a:solidFill>
                  <a:schemeClr val="tx1"/>
                </a:solidFill>
              </a:rPr>
              <a:t>10 </a:t>
            </a:r>
            <a:r>
              <a:rPr lang="sv-SE" sz="1100" b="1" dirty="0" err="1">
                <a:solidFill>
                  <a:schemeClr val="tx1"/>
                </a:solidFill>
              </a:rPr>
              <a:t>Pbb</a:t>
            </a:r>
            <a:r>
              <a:rPr lang="sv-SE" sz="1100" b="1" dirty="0">
                <a:solidFill>
                  <a:schemeClr val="tx1"/>
                </a:solidFill>
              </a:rPr>
              <a:t>  för</a:t>
            </a:r>
          </a:p>
          <a:p>
            <a:r>
              <a:rPr lang="sv-SE" sz="1100" b="1" dirty="0">
                <a:solidFill>
                  <a:schemeClr val="tx1"/>
                </a:solidFill>
              </a:rPr>
              <a:t>anhöriga</a:t>
            </a:r>
            <a:endParaRPr lang="sv-SE" sz="1100" dirty="0">
              <a:solidFill>
                <a:schemeClr val="tx1"/>
              </a:solidFill>
            </a:endParaRPr>
          </a:p>
          <a:p>
            <a:pPr algn="ctr"/>
            <a:endParaRPr lang="sv-SE" sz="1100" dirty="0">
              <a:solidFill>
                <a:schemeClr val="bg1"/>
              </a:solidFill>
            </a:endParaRPr>
          </a:p>
        </p:txBody>
      </p:sp>
      <p:sp>
        <p:nvSpPr>
          <p:cNvPr id="20" name="TextBox 29"/>
          <p:cNvSpPr txBox="1"/>
          <p:nvPr/>
        </p:nvSpPr>
        <p:spPr>
          <a:xfrm>
            <a:off x="1134945" y="2780928"/>
            <a:ext cx="2957116" cy="265597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r>
              <a:rPr lang="sv-SE" sz="1200" b="1" dirty="0"/>
              <a:t>Grundförsäkring genom medlemskap i SBU. </a:t>
            </a:r>
            <a:endParaRPr lang="sv-SE" dirty="0"/>
          </a:p>
        </p:txBody>
      </p:sp>
      <p:sp>
        <p:nvSpPr>
          <p:cNvPr id="21" name="TextBox 31"/>
          <p:cNvSpPr txBox="1"/>
          <p:nvPr/>
        </p:nvSpPr>
        <p:spPr>
          <a:xfrm>
            <a:off x="1144830" y="1340768"/>
            <a:ext cx="2957116" cy="265597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r>
              <a:rPr lang="sv-SE" sz="1200" b="1" dirty="0"/>
              <a:t>Valbara tilläggsförsäkringar</a:t>
            </a:r>
            <a:endParaRPr lang="sv-SE" dirty="0"/>
          </a:p>
        </p:txBody>
      </p:sp>
      <p:sp>
        <p:nvSpPr>
          <p:cNvPr id="22" name="Rektangel 24"/>
          <p:cNvSpPr/>
          <p:nvPr/>
        </p:nvSpPr>
        <p:spPr>
          <a:xfrm>
            <a:off x="6041579" y="1643810"/>
            <a:ext cx="1169916" cy="9134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sv-SE" sz="1100" b="1" dirty="0">
                <a:solidFill>
                  <a:schemeClr val="bg1"/>
                </a:solidFill>
              </a:rPr>
              <a:t>Cistern-försäkring</a:t>
            </a:r>
          </a:p>
          <a:p>
            <a:pPr algn="ctr"/>
            <a:r>
              <a:rPr lang="sv-SE" sz="1100" b="1" dirty="0">
                <a:solidFill>
                  <a:schemeClr val="tx1"/>
                </a:solidFill>
              </a:rPr>
              <a:t>1 mkr/100 tkr</a:t>
            </a:r>
          </a:p>
          <a:p>
            <a:pPr algn="ctr"/>
            <a:endParaRPr lang="sv-SE" sz="1100" dirty="0">
              <a:solidFill>
                <a:schemeClr val="bg1"/>
              </a:solidFill>
            </a:endParaRPr>
          </a:p>
          <a:p>
            <a:pPr algn="ctr"/>
            <a:endParaRPr lang="sv-SE" sz="1100" dirty="0">
              <a:solidFill>
                <a:schemeClr val="bg1"/>
              </a:solidFill>
            </a:endParaRPr>
          </a:p>
        </p:txBody>
      </p:sp>
      <p:sp>
        <p:nvSpPr>
          <p:cNvPr id="23" name="textruta 22"/>
          <p:cNvSpPr txBox="1"/>
          <p:nvPr/>
        </p:nvSpPr>
        <p:spPr>
          <a:xfrm>
            <a:off x="5724128" y="5301208"/>
            <a:ext cx="26645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1 prisbasbelopp ( </a:t>
            </a:r>
            <a:r>
              <a:rPr lang="sv-SE" sz="1200" dirty="0" err="1"/>
              <a:t>Pbb</a:t>
            </a:r>
            <a:r>
              <a:rPr lang="sv-SE" sz="1200" dirty="0"/>
              <a:t>) 2020 = 47 300 kr</a:t>
            </a:r>
          </a:p>
        </p:txBody>
      </p:sp>
      <p:sp>
        <p:nvSpPr>
          <p:cNvPr id="27" name="Rektangel 26"/>
          <p:cNvSpPr/>
          <p:nvPr/>
        </p:nvSpPr>
        <p:spPr>
          <a:xfrm>
            <a:off x="827584" y="1052736"/>
            <a:ext cx="7776864" cy="46085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TextBox 29"/>
          <p:cNvSpPr txBox="1"/>
          <p:nvPr/>
        </p:nvSpPr>
        <p:spPr>
          <a:xfrm>
            <a:off x="1115617" y="905364"/>
            <a:ext cx="3312367" cy="296374"/>
          </a:xfrm>
          <a:prstGeom prst="rect">
            <a:avLst/>
          </a:prstGeom>
          <a:solidFill>
            <a:schemeClr val="bg1"/>
          </a:solidFill>
        </p:spPr>
        <p:txBody>
          <a:bodyPr wrap="square" lIns="80147" tIns="40074" rIns="80147" bIns="40074" rtlCol="0" anchor="ctr">
            <a:spAutoFit/>
          </a:bodyPr>
          <a:lstStyle/>
          <a:p>
            <a:pPr algn="ctr"/>
            <a:r>
              <a:rPr lang="sv-SE" sz="1400" b="1" dirty="0"/>
              <a:t>Båtklubbsförsäkring, Svenska båtunionen </a:t>
            </a:r>
            <a:endParaRPr lang="sv-SE" sz="2000" dirty="0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sv-SE" sz="2800" dirty="0"/>
              <a:t>Försäkringsupplägg SBU from 2020-01-01</a:t>
            </a:r>
          </a:p>
        </p:txBody>
      </p:sp>
      <p:pic>
        <p:nvPicPr>
          <p:cNvPr id="30" name="Bildobjekt 2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939863"/>
            <a:ext cx="2671644" cy="495873"/>
          </a:xfrm>
          <a:prstGeom prst="rect">
            <a:avLst/>
          </a:prstGeom>
        </p:spPr>
      </p:pic>
      <p:pic>
        <p:nvPicPr>
          <p:cNvPr id="31" name="Bildobjekt 3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5805264"/>
            <a:ext cx="4968552" cy="818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Rektangel 24">
            <a:extLst>
              <a:ext uri="{FF2B5EF4-FFF2-40B4-BE49-F238E27FC236}">
                <a16:creationId xmlns:a16="http://schemas.microsoft.com/office/drawing/2014/main" id="{A1784D54-A0C9-4F4C-8736-1462E0E060BC}"/>
              </a:ext>
            </a:extLst>
          </p:cNvPr>
          <p:cNvSpPr/>
          <p:nvPr/>
        </p:nvSpPr>
        <p:spPr>
          <a:xfrm>
            <a:off x="7273070" y="1641634"/>
            <a:ext cx="1169916" cy="9134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endParaRPr lang="sv-SE" sz="1100" b="1" dirty="0">
              <a:solidFill>
                <a:schemeClr val="bg1"/>
              </a:solidFill>
            </a:endParaRPr>
          </a:p>
          <a:p>
            <a:r>
              <a:rPr lang="sv-SE" sz="1100" b="1" dirty="0">
                <a:solidFill>
                  <a:schemeClr val="bg1"/>
                </a:solidFill>
              </a:rPr>
              <a:t>Utökad rättskydd-försäkring </a:t>
            </a:r>
          </a:p>
          <a:p>
            <a:r>
              <a:rPr lang="sv-SE" sz="1100" b="1" dirty="0">
                <a:solidFill>
                  <a:schemeClr val="tx1"/>
                </a:solidFill>
              </a:rPr>
              <a:t>8 </a:t>
            </a:r>
            <a:r>
              <a:rPr lang="sv-SE" sz="1100" b="1" dirty="0" err="1">
                <a:solidFill>
                  <a:schemeClr val="tx1"/>
                </a:solidFill>
              </a:rPr>
              <a:t>pbb</a:t>
            </a:r>
            <a:endParaRPr lang="sv-SE" sz="1100" dirty="0">
              <a:solidFill>
                <a:schemeClr val="tx1"/>
              </a:solidFill>
            </a:endParaRPr>
          </a:p>
          <a:p>
            <a:pPr algn="ctr"/>
            <a:endParaRPr lang="sv-SE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855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v-SE" sz="5400" b="1" dirty="0">
                <a:solidFill>
                  <a:schemeClr val="bg1"/>
                </a:solidFill>
              </a:rPr>
              <a:t> </a:t>
            </a:r>
            <a:br>
              <a:rPr lang="sv-SE" sz="5400" b="1" dirty="0">
                <a:solidFill>
                  <a:schemeClr val="bg1"/>
                </a:solidFill>
              </a:rPr>
            </a:br>
            <a:r>
              <a:rPr lang="sv-SE" sz="4000" b="1" dirty="0">
                <a:solidFill>
                  <a:srgbClr val="0070C0"/>
                </a:solidFill>
              </a:rPr>
              <a:t>Vad innehåller grundförsäkringen ?</a:t>
            </a:r>
            <a:br>
              <a:rPr lang="sv-SE" sz="5400" b="1" noProof="0" dirty="0">
                <a:solidFill>
                  <a:schemeClr val="bg1"/>
                </a:solidFill>
              </a:rPr>
            </a:br>
            <a:endParaRPr lang="sv-SE" sz="5400" b="1" noProof="0" dirty="0">
              <a:solidFill>
                <a:schemeClr val="bg1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0" y="5589240"/>
            <a:ext cx="9144000" cy="1268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939863"/>
            <a:ext cx="2671644" cy="49587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5805264"/>
            <a:ext cx="4968552" cy="818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62659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"/>
          <p:cNvSpPr txBox="1">
            <a:spLocks/>
          </p:cNvSpPr>
          <p:nvPr/>
        </p:nvSpPr>
        <p:spPr>
          <a:xfrm>
            <a:off x="179512" y="161344"/>
            <a:ext cx="8788727" cy="1000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4000" dirty="0">
              <a:solidFill>
                <a:srgbClr val="10069F"/>
              </a:solidFill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093296"/>
            <a:ext cx="2671644" cy="495873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7956376" y="5949280"/>
            <a:ext cx="999722" cy="6398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251520" y="1196752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323528" y="1628800"/>
            <a:ext cx="4104456" cy="4093428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400" b="1" u="sng" dirty="0">
                <a:solidFill>
                  <a:schemeClr val="bg1"/>
                </a:solidFill>
              </a:rPr>
              <a:t>Egendomsskydd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Omfattar fast och lös egendom upp till 2 </a:t>
            </a:r>
            <a:r>
              <a:rPr lang="sv-SE" sz="2000" dirty="0" err="1">
                <a:solidFill>
                  <a:schemeClr val="bg1"/>
                </a:solidFill>
              </a:rPr>
              <a:t>pbb</a:t>
            </a:r>
            <a:endParaRPr lang="sv-SE" sz="2000" dirty="0">
              <a:solidFill>
                <a:schemeClr val="bg1"/>
              </a:solidFill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Skadehändelser exempel Brand, inbrott och vatten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Omfattar ej båtar, bommar, </a:t>
            </a:r>
            <a:r>
              <a:rPr lang="sv-SE" sz="2000" dirty="0" err="1">
                <a:solidFill>
                  <a:schemeClr val="bg1"/>
                </a:solidFill>
              </a:rPr>
              <a:t>bojekor</a:t>
            </a:r>
            <a:r>
              <a:rPr lang="sv-SE" sz="2000" dirty="0">
                <a:solidFill>
                  <a:schemeClr val="bg1"/>
                </a:solidFill>
              </a:rPr>
              <a:t>, eller bryggor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Stöldbegärlig egendom max 20 % av </a:t>
            </a:r>
            <a:r>
              <a:rPr lang="sv-SE" sz="2000" dirty="0" err="1">
                <a:solidFill>
                  <a:schemeClr val="bg1"/>
                </a:solidFill>
              </a:rPr>
              <a:t>pbb</a:t>
            </a:r>
            <a:endParaRPr lang="sv-SE" sz="2000" dirty="0">
              <a:solidFill>
                <a:schemeClr val="bg1"/>
              </a:solidFill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sv-SE" sz="2000" b="1" dirty="0">
              <a:solidFill>
                <a:schemeClr val="bg1"/>
              </a:solidFill>
            </a:endParaRPr>
          </a:p>
        </p:txBody>
      </p:sp>
      <p:pic>
        <p:nvPicPr>
          <p:cNvPr id="13" name="Bildobjekt 1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5949280"/>
            <a:ext cx="5210175" cy="85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ruta 11"/>
          <p:cNvSpPr txBox="1"/>
          <p:nvPr/>
        </p:nvSpPr>
        <p:spPr>
          <a:xfrm>
            <a:off x="4644008" y="3011760"/>
            <a:ext cx="4104456" cy="132343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Försäkringsbelopp 4 </a:t>
            </a:r>
            <a:r>
              <a:rPr lang="sv-SE" sz="2000" dirty="0" err="1">
                <a:solidFill>
                  <a:schemeClr val="bg1"/>
                </a:solidFill>
              </a:rPr>
              <a:t>pbb</a:t>
            </a:r>
            <a:endParaRPr lang="sv-SE" sz="2000" dirty="0">
              <a:solidFill>
                <a:schemeClr val="bg1"/>
              </a:solidFill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Självrisk 20 % av </a:t>
            </a:r>
            <a:r>
              <a:rPr lang="sv-SE" sz="2000" dirty="0" err="1">
                <a:solidFill>
                  <a:schemeClr val="bg1"/>
                </a:solidFill>
              </a:rPr>
              <a:t>pbb</a:t>
            </a:r>
            <a:endParaRPr lang="sv-SE" sz="2000" dirty="0">
              <a:solidFill>
                <a:schemeClr val="bg1"/>
              </a:solidFill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Godkända lås</a:t>
            </a:r>
          </a:p>
        </p:txBody>
      </p:sp>
      <p:sp>
        <p:nvSpPr>
          <p:cNvPr id="15" name="Rektangel 8"/>
          <p:cNvSpPr/>
          <p:nvPr/>
        </p:nvSpPr>
        <p:spPr>
          <a:xfrm>
            <a:off x="323528" y="188640"/>
            <a:ext cx="84249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/>
              <a:t>Grundförsäkringen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60648"/>
            <a:ext cx="720080" cy="7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83415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"/>
          <p:cNvSpPr txBox="1">
            <a:spLocks/>
          </p:cNvSpPr>
          <p:nvPr/>
        </p:nvSpPr>
        <p:spPr>
          <a:xfrm>
            <a:off x="179512" y="161344"/>
            <a:ext cx="8788727" cy="1000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4000" dirty="0">
              <a:solidFill>
                <a:srgbClr val="10069F"/>
              </a:solidFill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093296"/>
            <a:ext cx="2671644" cy="495873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7956376" y="5949280"/>
            <a:ext cx="999722" cy="6398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251520" y="1196752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323528" y="2328992"/>
            <a:ext cx="4104456" cy="2693045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400" b="1" u="sng" dirty="0">
                <a:solidFill>
                  <a:schemeClr val="bg1"/>
                </a:solidFill>
              </a:rPr>
              <a:t>Hyresförlustförsäkring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Ersätter uteblivna hyresintäkter i samband med egendomsskada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Exempel på skador som kan ersättas är uteblivna hyror för båtplats eller lokal</a:t>
            </a:r>
          </a:p>
        </p:txBody>
      </p:sp>
      <p:pic>
        <p:nvPicPr>
          <p:cNvPr id="13" name="Bildobjekt 1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5949280"/>
            <a:ext cx="5210175" cy="85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ruta 11"/>
          <p:cNvSpPr txBox="1"/>
          <p:nvPr/>
        </p:nvSpPr>
        <p:spPr>
          <a:xfrm>
            <a:off x="4644008" y="3011760"/>
            <a:ext cx="4104456" cy="132343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Försäkringsbelopp 2 </a:t>
            </a:r>
            <a:r>
              <a:rPr lang="sv-SE" sz="2000" dirty="0" err="1">
                <a:solidFill>
                  <a:schemeClr val="bg1"/>
                </a:solidFill>
              </a:rPr>
              <a:t>pbb</a:t>
            </a:r>
            <a:endParaRPr lang="sv-SE" sz="2000" dirty="0">
              <a:solidFill>
                <a:schemeClr val="bg1"/>
              </a:solidFill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Självrisk 20 % av </a:t>
            </a:r>
            <a:r>
              <a:rPr lang="sv-SE" sz="2000" dirty="0" err="1">
                <a:solidFill>
                  <a:schemeClr val="bg1"/>
                </a:solidFill>
              </a:rPr>
              <a:t>pbb</a:t>
            </a:r>
            <a:endParaRPr lang="sv-SE" sz="2000" dirty="0">
              <a:solidFill>
                <a:schemeClr val="bg1"/>
              </a:solidFill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Ansvarstid 12 månader</a:t>
            </a:r>
          </a:p>
        </p:txBody>
      </p:sp>
      <p:sp>
        <p:nvSpPr>
          <p:cNvPr id="15" name="Rektangel 8"/>
          <p:cNvSpPr/>
          <p:nvPr/>
        </p:nvSpPr>
        <p:spPr>
          <a:xfrm>
            <a:off x="323528" y="188640"/>
            <a:ext cx="84249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/>
              <a:t>Grundförsäkringen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60648"/>
            <a:ext cx="720080" cy="7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83415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"/>
          <p:cNvSpPr txBox="1">
            <a:spLocks/>
          </p:cNvSpPr>
          <p:nvPr/>
        </p:nvSpPr>
        <p:spPr>
          <a:xfrm>
            <a:off x="179512" y="161344"/>
            <a:ext cx="8788727" cy="1000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4000" dirty="0">
              <a:solidFill>
                <a:srgbClr val="10069F"/>
              </a:solidFill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093296"/>
            <a:ext cx="2671644" cy="495873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7956376" y="5949280"/>
            <a:ext cx="999722" cy="6398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251520" y="1196752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323528" y="2367465"/>
            <a:ext cx="4104456" cy="2616101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400" b="1" u="sng" dirty="0">
                <a:solidFill>
                  <a:schemeClr val="bg1"/>
                </a:solidFill>
              </a:rPr>
              <a:t>Extrakostnadsförsäkring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Ersätter skäliga extrakostnader efter skada för att kunna upprätthålla driften.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Gäller när en </a:t>
            </a:r>
            <a:r>
              <a:rPr lang="sv-SE" sz="2000" dirty="0" err="1">
                <a:solidFill>
                  <a:schemeClr val="bg1"/>
                </a:solidFill>
              </a:rPr>
              <a:t>ersättningsbar</a:t>
            </a:r>
            <a:r>
              <a:rPr lang="sv-SE" sz="2000" dirty="0">
                <a:solidFill>
                  <a:schemeClr val="bg1"/>
                </a:solidFill>
              </a:rPr>
              <a:t> egendomsskada inträffat</a:t>
            </a:r>
          </a:p>
        </p:txBody>
      </p:sp>
      <p:pic>
        <p:nvPicPr>
          <p:cNvPr id="13" name="Bildobjekt 1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5949280"/>
            <a:ext cx="5210175" cy="85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ruta 11"/>
          <p:cNvSpPr txBox="1"/>
          <p:nvPr/>
        </p:nvSpPr>
        <p:spPr>
          <a:xfrm>
            <a:off x="4644008" y="3011760"/>
            <a:ext cx="4104456" cy="132343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Försäkringsbelopp 2 </a:t>
            </a:r>
            <a:r>
              <a:rPr lang="sv-SE" sz="2000" dirty="0" err="1">
                <a:solidFill>
                  <a:schemeClr val="bg1"/>
                </a:solidFill>
              </a:rPr>
              <a:t>pbb</a:t>
            </a:r>
            <a:endParaRPr lang="sv-SE" sz="2000" dirty="0">
              <a:solidFill>
                <a:schemeClr val="bg1"/>
              </a:solidFill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Självrisk 20 % av </a:t>
            </a:r>
            <a:r>
              <a:rPr lang="sv-SE" sz="2000" dirty="0" err="1">
                <a:solidFill>
                  <a:schemeClr val="bg1"/>
                </a:solidFill>
              </a:rPr>
              <a:t>pbb</a:t>
            </a:r>
            <a:endParaRPr lang="sv-SE" sz="2000" dirty="0">
              <a:solidFill>
                <a:schemeClr val="bg1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Ansvarstid 12 månader</a:t>
            </a:r>
          </a:p>
        </p:txBody>
      </p:sp>
      <p:sp>
        <p:nvSpPr>
          <p:cNvPr id="15" name="Rektangel 8"/>
          <p:cNvSpPr/>
          <p:nvPr/>
        </p:nvSpPr>
        <p:spPr>
          <a:xfrm>
            <a:off x="323528" y="188640"/>
            <a:ext cx="84249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/>
              <a:t>Grundförsäkringen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60648"/>
            <a:ext cx="720080" cy="7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83415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"/>
          <p:cNvSpPr txBox="1">
            <a:spLocks/>
          </p:cNvSpPr>
          <p:nvPr/>
        </p:nvSpPr>
        <p:spPr>
          <a:xfrm>
            <a:off x="179512" y="161344"/>
            <a:ext cx="8788727" cy="1000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4000" dirty="0">
              <a:solidFill>
                <a:srgbClr val="10069F"/>
              </a:solidFill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093296"/>
            <a:ext cx="2671644" cy="495873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7956376" y="5949280"/>
            <a:ext cx="999722" cy="6398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251520" y="1196752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323528" y="1674970"/>
            <a:ext cx="4104456" cy="4001095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400" b="1" u="sng" dirty="0">
                <a:solidFill>
                  <a:schemeClr val="bg1"/>
                </a:solidFill>
              </a:rPr>
              <a:t>Styrelseansvarsförsäkring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Försäkrade är styrelseledamöter och suppleanter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 err="1">
                <a:solidFill>
                  <a:schemeClr val="bg1"/>
                </a:solidFill>
              </a:rPr>
              <a:t>Försäkads</a:t>
            </a:r>
            <a:r>
              <a:rPr lang="sv-SE" sz="2000" dirty="0">
                <a:solidFill>
                  <a:schemeClr val="bg1"/>
                </a:solidFill>
              </a:rPr>
              <a:t> ansvar för ersättning av förmögenhetsskada </a:t>
            </a:r>
            <a:r>
              <a:rPr lang="sv-SE" sz="2000" dirty="0" err="1">
                <a:solidFill>
                  <a:schemeClr val="bg1"/>
                </a:solidFill>
              </a:rPr>
              <a:t>p.g.a</a:t>
            </a:r>
            <a:r>
              <a:rPr lang="sv-SE" sz="2000" dirty="0">
                <a:solidFill>
                  <a:schemeClr val="bg1"/>
                </a:solidFill>
              </a:rPr>
              <a:t> handling eller underlåtenhet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Ersätter skadeståndsanspråk samt ombuds- och rättegångskostnader</a:t>
            </a:r>
          </a:p>
        </p:txBody>
      </p:sp>
      <p:pic>
        <p:nvPicPr>
          <p:cNvPr id="13" name="Bildobjekt 1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5949280"/>
            <a:ext cx="5210175" cy="85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ruta 11"/>
          <p:cNvSpPr txBox="1"/>
          <p:nvPr/>
        </p:nvSpPr>
        <p:spPr>
          <a:xfrm>
            <a:off x="4644008" y="3242593"/>
            <a:ext cx="4104456" cy="861774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Försäkringsbelopp 5 </a:t>
            </a:r>
            <a:r>
              <a:rPr lang="sv-SE" sz="2000" dirty="0" err="1">
                <a:solidFill>
                  <a:schemeClr val="bg1"/>
                </a:solidFill>
              </a:rPr>
              <a:t>pbb</a:t>
            </a:r>
            <a:endParaRPr lang="sv-SE" sz="2000" dirty="0">
              <a:solidFill>
                <a:schemeClr val="bg1"/>
              </a:solidFill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Gäller utan självrisk</a:t>
            </a:r>
          </a:p>
        </p:txBody>
      </p:sp>
      <p:sp>
        <p:nvSpPr>
          <p:cNvPr id="15" name="Rektangel 8"/>
          <p:cNvSpPr/>
          <p:nvPr/>
        </p:nvSpPr>
        <p:spPr>
          <a:xfrm>
            <a:off x="323528" y="188640"/>
            <a:ext cx="84249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/>
              <a:t>Grundförsäkringen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60648"/>
            <a:ext cx="720080" cy="7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83415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"/>
          <p:cNvSpPr txBox="1">
            <a:spLocks/>
          </p:cNvSpPr>
          <p:nvPr/>
        </p:nvSpPr>
        <p:spPr>
          <a:xfrm>
            <a:off x="179512" y="161344"/>
            <a:ext cx="8788727" cy="1000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4000" dirty="0">
              <a:solidFill>
                <a:srgbClr val="10069F"/>
              </a:solidFill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093296"/>
            <a:ext cx="2671644" cy="495873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7956376" y="5949280"/>
            <a:ext cx="999722" cy="6398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251520" y="1196752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323528" y="1751914"/>
            <a:ext cx="4104456" cy="3847207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400" b="1" u="sng" dirty="0">
                <a:solidFill>
                  <a:schemeClr val="bg1"/>
                </a:solidFill>
              </a:rPr>
              <a:t>Ansvarsförsäkring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Gäller vid all verksamhet som anses vara normal för en båtklubb.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Skadeståndsskyldighet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Utredning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Förhandling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Föra talan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Ersätta skadelidande</a:t>
            </a:r>
          </a:p>
        </p:txBody>
      </p:sp>
      <p:pic>
        <p:nvPicPr>
          <p:cNvPr id="13" name="Bildobjekt 1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5949280"/>
            <a:ext cx="5210175" cy="85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ruta 11"/>
          <p:cNvSpPr txBox="1"/>
          <p:nvPr/>
        </p:nvSpPr>
        <p:spPr>
          <a:xfrm>
            <a:off x="4644008" y="1857600"/>
            <a:ext cx="4104456" cy="3631763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Försäkringsbelopp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Person- och sakskada 5 Mkr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Omhändertagen egendom 2 Mkr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Lyft/transport av båt 1 Mkr (båtförsäkring i 1:a hand)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Självrisk 20 % av </a:t>
            </a:r>
            <a:r>
              <a:rPr lang="sv-SE" sz="2000" dirty="0" err="1">
                <a:solidFill>
                  <a:schemeClr val="bg1"/>
                </a:solidFill>
              </a:rPr>
              <a:t>pbb</a:t>
            </a:r>
            <a:endParaRPr lang="sv-SE" sz="2000" dirty="0">
              <a:solidFill>
                <a:schemeClr val="bg1"/>
              </a:solidFill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chemeClr val="bg1"/>
                </a:solidFill>
              </a:rPr>
              <a:t>Självrisk 50 % av </a:t>
            </a:r>
            <a:r>
              <a:rPr lang="sv-SE" sz="2000" dirty="0" err="1">
                <a:solidFill>
                  <a:schemeClr val="bg1"/>
                </a:solidFill>
              </a:rPr>
              <a:t>pbb</a:t>
            </a:r>
            <a:r>
              <a:rPr lang="sv-SE" sz="2000" dirty="0">
                <a:solidFill>
                  <a:schemeClr val="bg1"/>
                </a:solidFill>
              </a:rPr>
              <a:t> vid </a:t>
            </a:r>
            <a:r>
              <a:rPr lang="sv-SE" sz="2000" dirty="0" err="1">
                <a:solidFill>
                  <a:schemeClr val="bg1"/>
                </a:solidFill>
              </a:rPr>
              <a:t>båtlyft-/transport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15" name="Rektangel 8"/>
          <p:cNvSpPr/>
          <p:nvPr/>
        </p:nvSpPr>
        <p:spPr>
          <a:xfrm>
            <a:off x="323528" y="188640"/>
            <a:ext cx="84249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/>
              <a:t>Grundförsäkringen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60648"/>
            <a:ext cx="720080" cy="7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83415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F2D95662192E4FB61718AB40A4B7BA" ma:contentTypeVersion="9" ma:contentTypeDescription="Create a new document." ma:contentTypeScope="" ma:versionID="67e3aa9ec8910fcf6514b8f8e120e1f2">
  <xsd:schema xmlns:xsd="http://www.w3.org/2001/XMLSchema" xmlns:xs="http://www.w3.org/2001/XMLSchema" xmlns:p="http://schemas.microsoft.com/office/2006/metadata/properties" xmlns:ns3="7fa7e14d-daec-4f2d-82b2-f2d7900d5341" xmlns:ns4="e721c346-e0c7-4850-9934-38d0aa48efbe" targetNamespace="http://schemas.microsoft.com/office/2006/metadata/properties" ma:root="true" ma:fieldsID="fdec0691c696de482ac2ab7a84faad66" ns3:_="" ns4:_="">
    <xsd:import namespace="7fa7e14d-daec-4f2d-82b2-f2d7900d5341"/>
    <xsd:import namespace="e721c346-e0c7-4850-9934-38d0aa48efb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a7e14d-daec-4f2d-82b2-f2d7900d534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21c346-e0c7-4850-9934-38d0aa48ef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4CD9F2-2E3C-4D99-9B7C-448074E236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a7e14d-daec-4f2d-82b2-f2d7900d5341"/>
    <ds:schemaRef ds:uri="e721c346-e0c7-4850-9934-38d0aa48ef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F340FA-0C21-465B-A8A0-B5FF3D457E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D3C6AF-D91C-4AA2-B622-F34324DCB4E6}">
  <ds:schemaRefs>
    <ds:schemaRef ds:uri="http://purl.org/dc/terms/"/>
    <ds:schemaRef ds:uri="7fa7e14d-daec-4f2d-82b2-f2d7900d5341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e721c346-e0c7-4850-9934-38d0aa48efb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1946</TotalTime>
  <Words>723</Words>
  <Application>Microsoft Office PowerPoint</Application>
  <PresentationFormat>Bildspel på skärmen (4:3)</PresentationFormat>
  <Paragraphs>193</Paragraphs>
  <Slides>18</Slides>
  <Notes>13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3" baseType="lpstr">
      <vt:lpstr>Arial</vt:lpstr>
      <vt:lpstr>Calibri</vt:lpstr>
      <vt:lpstr>Courier New</vt:lpstr>
      <vt:lpstr>Wingdings</vt:lpstr>
      <vt:lpstr>Office-tema</vt:lpstr>
      <vt:lpstr>  SBU Båtklubbsförsäkring 2020 </vt:lpstr>
      <vt:lpstr> Nyheter i Båtklubbförsäkringen  2020</vt:lpstr>
      <vt:lpstr>Försäkringsupplägg SBU from 2020-01-01</vt:lpstr>
      <vt:lpstr>  Vad innehåller grundförsäkringen ?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  Vilka tilläggsförsäkringar kan läggas till ? 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VBF och  Svenska sjö</dc:title>
  <dc:creator>Per</dc:creator>
  <cp:lastModifiedBy>Per Grywenz</cp:lastModifiedBy>
  <cp:revision>42</cp:revision>
  <dcterms:created xsi:type="dcterms:W3CDTF">2015-11-24T08:10:25Z</dcterms:created>
  <dcterms:modified xsi:type="dcterms:W3CDTF">2019-12-05T06:37:09Z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0x010100E8F2D95662192E4FB61718AB40A4B7BA</vt:lpwstr>
  </property>
</Properties>
</file>